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25"/>
  </p:notesMasterIdLst>
  <p:sldIdLst>
    <p:sldId id="256" r:id="rId2"/>
    <p:sldId id="258" r:id="rId3"/>
    <p:sldId id="260" r:id="rId4"/>
    <p:sldId id="261" r:id="rId5"/>
    <p:sldId id="269" r:id="rId6"/>
    <p:sldId id="265" r:id="rId7"/>
    <p:sldId id="268" r:id="rId8"/>
    <p:sldId id="305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9" r:id="rId19"/>
    <p:sldId id="318" r:id="rId20"/>
    <p:sldId id="320" r:id="rId21"/>
    <p:sldId id="321" r:id="rId22"/>
    <p:sldId id="322" r:id="rId23"/>
    <p:sldId id="323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Nunito Sans Black" panose="020B0604020202020204" charset="0"/>
      <p:bold r:id="rId30"/>
      <p:boldItalic r:id="rId31"/>
    </p:embeddedFont>
    <p:embeddedFont>
      <p:font typeface="Nunito Sans SemiBold" panose="020B0604020202020204" charset="0"/>
      <p:regular r:id="rId32"/>
      <p:bold r:id="rId33"/>
      <p:italic r:id="rId34"/>
      <p:boldItalic r:id="rId35"/>
    </p:embeddedFont>
    <p:embeddedFont>
      <p:font typeface="Roboto Light" panose="020B0604020202020204" charset="0"/>
      <p:regular r:id="rId36"/>
      <p:bold r:id="rId37"/>
      <p:italic r:id="rId38"/>
      <p:boldItalic r:id="rId39"/>
    </p:embeddedFont>
    <p:embeddedFont>
      <p:font typeface="Roboto Slab Light" panose="020B0604020202020204" charset="0"/>
      <p:regular r:id="rId40"/>
      <p:bold r:id="rId41"/>
    </p:embeddedFont>
    <p:embeddedFont>
      <p:font typeface="Squada One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E48E9C-60D0-47CF-9553-A00EA73A6238}">
  <a:tblStyle styleId="{A7E48E9C-60D0-47CF-9553-A00EA73A62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39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hdphoto1.wdp>
</file>

<file path=ppt/media/hdphoto2.wdp>
</file>

<file path=ppt/media/image1.gi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3541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2596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9048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386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1340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711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3816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210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4491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2410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40309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2215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67967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0778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1352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458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59" r:id="rId5"/>
    <p:sldLayoutId id="2147483662" r:id="rId6"/>
    <p:sldLayoutId id="2147483665" r:id="rId7"/>
    <p:sldLayoutId id="2147483667" r:id="rId8"/>
    <p:sldLayoutId id="2147483673" r:id="rId9"/>
  </p:sldLayoutIdLst>
  <p:transition spd="slow">
    <p:wipe/>
  </p:transition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pt-BR" sz="4400" b="0" dirty="0"/>
              <a:t>Identificação de deadlock usando algoritmo do banqueiro</a:t>
            </a:r>
            <a:endParaRPr lang="es-ES" sz="4400" b="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2750250" y="305278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Por Victor Roberto e Leonardo Carvalho</a:t>
            </a: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2EE67FE9-D3D9-4AFB-9D1C-D96C1524C9E1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33927018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58E5E899-284B-4E0D-A121-17A51E4BC6AA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1085931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62AFF47-4152-4C4D-9F92-1098C00F3688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11</a:t>
            </a:r>
          </a:p>
        </p:txBody>
      </p:sp>
    </p:spTree>
    <p:extLst>
      <p:ext uri="{BB962C8B-B14F-4D97-AF65-F5344CB8AC3E}">
        <p14:creationId xmlns:p14="http://schemas.microsoft.com/office/powerpoint/2010/main" val="396470356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8A7939DF-70B7-44B5-9575-FD1249372845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264714864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08C0497-EC17-4748-906F-9DCB89C5E78D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13</a:t>
            </a:r>
          </a:p>
        </p:txBody>
      </p:sp>
    </p:spTree>
    <p:extLst>
      <p:ext uri="{BB962C8B-B14F-4D97-AF65-F5344CB8AC3E}">
        <p14:creationId xmlns:p14="http://schemas.microsoft.com/office/powerpoint/2010/main" val="2707748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R$ 480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3E9885F2-11FF-4377-84B3-9696BE469646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14</a:t>
            </a:r>
          </a:p>
        </p:txBody>
      </p:sp>
    </p:spTree>
    <p:extLst>
      <p:ext uri="{BB962C8B-B14F-4D97-AF65-F5344CB8AC3E}">
        <p14:creationId xmlns:p14="http://schemas.microsoft.com/office/powerpoint/2010/main" val="1423731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632480"/>
            <a:chOff x="3280880" y="1370833"/>
            <a:chExt cx="4422110" cy="1632480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1426000-7751-444C-91F9-F1EF7828D558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15</a:t>
            </a:r>
          </a:p>
        </p:txBody>
      </p:sp>
    </p:spTree>
    <p:extLst>
      <p:ext uri="{BB962C8B-B14F-4D97-AF65-F5344CB8AC3E}">
        <p14:creationId xmlns:p14="http://schemas.microsoft.com/office/powerpoint/2010/main" val="92040963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F29AC10E-AD59-4EEC-9C71-B8E2B5DE8C26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16</a:t>
            </a:r>
          </a:p>
        </p:txBody>
      </p:sp>
    </p:spTree>
    <p:extLst>
      <p:ext uri="{BB962C8B-B14F-4D97-AF65-F5344CB8AC3E}">
        <p14:creationId xmlns:p14="http://schemas.microsoft.com/office/powerpoint/2010/main" val="41564638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  <a:endPara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endParaRP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695F91D8-3FC6-473D-8213-1B77AEDDAAB2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17</a:t>
            </a:r>
          </a:p>
        </p:txBody>
      </p:sp>
    </p:spTree>
    <p:extLst>
      <p:ext uri="{BB962C8B-B14F-4D97-AF65-F5344CB8AC3E}">
        <p14:creationId xmlns:p14="http://schemas.microsoft.com/office/powerpoint/2010/main" val="424613364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909750" y="2381972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4800" dirty="0"/>
              <a:t>O Algoritmo</a:t>
            </a:r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1593600" y="1658672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03</a:t>
            </a:r>
            <a:endParaRPr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66ED776-5EA0-42CF-A30D-7AEC0E307417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8036527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406290" y="144249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2400" dirty="0" err="1"/>
              <a:t>Deadlock</a:t>
            </a:r>
            <a:r>
              <a:rPr lang="es-ES" sz="2400" dirty="0"/>
              <a:t> </a:t>
            </a:r>
            <a:endParaRPr sz="2400" dirty="0"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886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2400" dirty="0" err="1"/>
              <a:t>Banker’s</a:t>
            </a:r>
            <a:r>
              <a:rPr lang="pt-BR" sz="2400" dirty="0"/>
              <a:t> </a:t>
            </a:r>
            <a:r>
              <a:rPr lang="pt-BR" sz="2400" dirty="0" err="1"/>
              <a:t>Algorithm</a:t>
            </a:r>
            <a:endParaRPr lang="pt-BR" sz="2400"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379594" y="28969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2400" dirty="0"/>
              <a:t>O Algoritmo </a:t>
            </a:r>
            <a:endParaRPr sz="2400" dirty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01</a:t>
            </a:r>
            <a:endParaRPr sz="2400" b="0" dirty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02</a:t>
            </a:r>
            <a:endParaRPr sz="2400" b="0" dirty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03</a:t>
            </a:r>
            <a:endParaRPr sz="2400" b="0" dirty="0"/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6B9615FA-77C9-4AA0-8378-FFBD5FCD1418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 build="p"/>
      <p:bldP spid="332" grpId="0" build="p"/>
      <p:bldP spid="333" grpId="0" build="p"/>
      <p:bldP spid="338" grpId="0"/>
      <p:bldP spid="339" grpId="0"/>
      <p:bldP spid="3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9" name="Espaço Reservado para Conteúdo 3">
            <a:extLst>
              <a:ext uri="{FF2B5EF4-FFF2-40B4-BE49-F238E27FC236}">
                <a16:creationId xmlns:a16="http://schemas.microsoft.com/office/drawing/2014/main" id="{73B41134-EFD5-4CEB-98FB-C39B662303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527719"/>
              </p:ext>
            </p:extLst>
          </p:nvPr>
        </p:nvGraphicFramePr>
        <p:xfrm>
          <a:off x="552215" y="584891"/>
          <a:ext cx="3690000" cy="199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000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graphicFrame>
        <p:nvGraphicFramePr>
          <p:cNvPr id="50" name="Espaço Reservado para Conteúdo 3">
            <a:extLst>
              <a:ext uri="{FF2B5EF4-FFF2-40B4-BE49-F238E27FC236}">
                <a16:creationId xmlns:a16="http://schemas.microsoft.com/office/drawing/2014/main" id="{ACBE22D5-3E2B-4846-93D0-648BDA808B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377207"/>
              </p:ext>
            </p:extLst>
          </p:nvPr>
        </p:nvGraphicFramePr>
        <p:xfrm>
          <a:off x="4901787" y="576070"/>
          <a:ext cx="3691710" cy="200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Processo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sp>
        <p:nvSpPr>
          <p:cNvPr id="2" name="CaixaDeTexto 1">
            <a:extLst>
              <a:ext uri="{FF2B5EF4-FFF2-40B4-BE49-F238E27FC236}">
                <a16:creationId xmlns:a16="http://schemas.microsoft.com/office/drawing/2014/main" id="{403AFF7F-77BA-4C31-AF80-3D573E81AC06}"/>
              </a:ext>
            </a:extLst>
          </p:cNvPr>
          <p:cNvSpPr txBox="1"/>
          <p:nvPr/>
        </p:nvSpPr>
        <p:spPr>
          <a:xfrm>
            <a:off x="700166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Atribuídos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14EF3FB-13B1-447B-898A-CD00CE5356CC}"/>
              </a:ext>
            </a:extLst>
          </p:cNvPr>
          <p:cNvSpPr txBox="1"/>
          <p:nvPr/>
        </p:nvSpPr>
        <p:spPr>
          <a:xfrm>
            <a:off x="5050593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Necessários</a:t>
            </a:r>
          </a:p>
        </p:txBody>
      </p:sp>
      <p:graphicFrame>
        <p:nvGraphicFramePr>
          <p:cNvPr id="53" name="Espaço Reservado para Conteúdo 3">
            <a:extLst>
              <a:ext uri="{FF2B5EF4-FFF2-40B4-BE49-F238E27FC236}">
                <a16:creationId xmlns:a16="http://schemas.microsoft.com/office/drawing/2014/main" id="{A96DCCFE-07E8-4C60-AD18-894F792FF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3899995"/>
              </p:ext>
            </p:extLst>
          </p:nvPr>
        </p:nvGraphicFramePr>
        <p:xfrm>
          <a:off x="3095316" y="3212574"/>
          <a:ext cx="2953368" cy="689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</a:tbl>
          </a:graphicData>
        </a:graphic>
      </p:graphicFrame>
      <p:sp>
        <p:nvSpPr>
          <p:cNvPr id="54" name="CaixaDeTexto 53">
            <a:extLst>
              <a:ext uri="{FF2B5EF4-FFF2-40B4-BE49-F238E27FC236}">
                <a16:creationId xmlns:a16="http://schemas.microsoft.com/office/drawing/2014/main" id="{87DE1B38-88AE-41C6-BC3B-125849E5FCFE}"/>
              </a:ext>
            </a:extLst>
          </p:cNvPr>
          <p:cNvSpPr txBox="1"/>
          <p:nvPr/>
        </p:nvSpPr>
        <p:spPr>
          <a:xfrm>
            <a:off x="2874951" y="4217787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Disponíveis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A81A455-66A2-41CE-82E4-9C7B67FCEB41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19</a:t>
            </a:r>
          </a:p>
        </p:txBody>
      </p:sp>
    </p:spTree>
    <p:extLst>
      <p:ext uri="{BB962C8B-B14F-4D97-AF65-F5344CB8AC3E}">
        <p14:creationId xmlns:p14="http://schemas.microsoft.com/office/powerpoint/2010/main" val="2842601634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56C6510-0EF9-4360-BBA6-9C41EC03A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06" y="1928980"/>
            <a:ext cx="7754189" cy="128554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D674B8B-0E24-48CB-8C35-036633C2782B}"/>
              </a:ext>
            </a:extLst>
          </p:cNvPr>
          <p:cNvSpPr txBox="1"/>
          <p:nvPr/>
        </p:nvSpPr>
        <p:spPr>
          <a:xfrm>
            <a:off x="3390622" y="393792"/>
            <a:ext cx="236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Squada One" panose="020B0604020202020204" charset="0"/>
              </a:rPr>
              <a:t>Resultado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3328E358-D23F-4191-90D7-86F1B8BA3187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20</a:t>
            </a:r>
          </a:p>
        </p:txBody>
      </p:sp>
    </p:spTree>
    <p:extLst>
      <p:ext uri="{BB962C8B-B14F-4D97-AF65-F5344CB8AC3E}">
        <p14:creationId xmlns:p14="http://schemas.microsoft.com/office/powerpoint/2010/main" val="486854224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9" name="Espaço Reservado para Conteúdo 3">
            <a:extLst>
              <a:ext uri="{FF2B5EF4-FFF2-40B4-BE49-F238E27FC236}">
                <a16:creationId xmlns:a16="http://schemas.microsoft.com/office/drawing/2014/main" id="{73B41134-EFD5-4CEB-98FB-C39B66230384}"/>
              </a:ext>
            </a:extLst>
          </p:cNvPr>
          <p:cNvGraphicFramePr>
            <a:graphicFrameLocks/>
          </p:cNvGraphicFramePr>
          <p:nvPr/>
        </p:nvGraphicFramePr>
        <p:xfrm>
          <a:off x="552215" y="584891"/>
          <a:ext cx="3690000" cy="199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000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graphicFrame>
        <p:nvGraphicFramePr>
          <p:cNvPr id="50" name="Espaço Reservado para Conteúdo 3">
            <a:extLst>
              <a:ext uri="{FF2B5EF4-FFF2-40B4-BE49-F238E27FC236}">
                <a16:creationId xmlns:a16="http://schemas.microsoft.com/office/drawing/2014/main" id="{ACBE22D5-3E2B-4846-93D0-648BDA808BCA}"/>
              </a:ext>
            </a:extLst>
          </p:cNvPr>
          <p:cNvGraphicFramePr>
            <a:graphicFrameLocks/>
          </p:cNvGraphicFramePr>
          <p:nvPr/>
        </p:nvGraphicFramePr>
        <p:xfrm>
          <a:off x="4901787" y="576070"/>
          <a:ext cx="3691710" cy="200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Processo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sp>
        <p:nvSpPr>
          <p:cNvPr id="2" name="CaixaDeTexto 1">
            <a:extLst>
              <a:ext uri="{FF2B5EF4-FFF2-40B4-BE49-F238E27FC236}">
                <a16:creationId xmlns:a16="http://schemas.microsoft.com/office/drawing/2014/main" id="{403AFF7F-77BA-4C31-AF80-3D573E81AC06}"/>
              </a:ext>
            </a:extLst>
          </p:cNvPr>
          <p:cNvSpPr txBox="1"/>
          <p:nvPr/>
        </p:nvSpPr>
        <p:spPr>
          <a:xfrm>
            <a:off x="700166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Atribuídos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14EF3FB-13B1-447B-898A-CD00CE5356CC}"/>
              </a:ext>
            </a:extLst>
          </p:cNvPr>
          <p:cNvSpPr txBox="1"/>
          <p:nvPr/>
        </p:nvSpPr>
        <p:spPr>
          <a:xfrm>
            <a:off x="5050593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Necessários</a:t>
            </a:r>
          </a:p>
        </p:txBody>
      </p:sp>
      <p:graphicFrame>
        <p:nvGraphicFramePr>
          <p:cNvPr id="53" name="Espaço Reservado para Conteúdo 3">
            <a:extLst>
              <a:ext uri="{FF2B5EF4-FFF2-40B4-BE49-F238E27FC236}">
                <a16:creationId xmlns:a16="http://schemas.microsoft.com/office/drawing/2014/main" id="{A96DCCFE-07E8-4C60-AD18-894F792FF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009804"/>
              </p:ext>
            </p:extLst>
          </p:nvPr>
        </p:nvGraphicFramePr>
        <p:xfrm>
          <a:off x="3095316" y="3212574"/>
          <a:ext cx="2953368" cy="689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</a:tbl>
          </a:graphicData>
        </a:graphic>
      </p:graphicFrame>
      <p:sp>
        <p:nvSpPr>
          <p:cNvPr id="54" name="CaixaDeTexto 53">
            <a:extLst>
              <a:ext uri="{FF2B5EF4-FFF2-40B4-BE49-F238E27FC236}">
                <a16:creationId xmlns:a16="http://schemas.microsoft.com/office/drawing/2014/main" id="{87DE1B38-88AE-41C6-BC3B-125849E5FCFE}"/>
              </a:ext>
            </a:extLst>
          </p:cNvPr>
          <p:cNvSpPr txBox="1"/>
          <p:nvPr/>
        </p:nvSpPr>
        <p:spPr>
          <a:xfrm>
            <a:off x="2874951" y="4217787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Disponíveis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7108663F-46AC-418D-B07B-323F35D61469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21</a:t>
            </a:r>
          </a:p>
        </p:txBody>
      </p:sp>
    </p:spTree>
    <p:extLst>
      <p:ext uri="{BB962C8B-B14F-4D97-AF65-F5344CB8AC3E}">
        <p14:creationId xmlns:p14="http://schemas.microsoft.com/office/powerpoint/2010/main" val="1724017092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D674B8B-0E24-48CB-8C35-036633C2782B}"/>
              </a:ext>
            </a:extLst>
          </p:cNvPr>
          <p:cNvSpPr txBox="1"/>
          <p:nvPr/>
        </p:nvSpPr>
        <p:spPr>
          <a:xfrm>
            <a:off x="3390622" y="393792"/>
            <a:ext cx="236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Squada One" panose="020B0604020202020204" charset="0"/>
              </a:rPr>
              <a:t>Resultado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33AE46-D30A-4F12-B424-EFD9F6EDA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000" y="2159019"/>
            <a:ext cx="7020000" cy="825463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E44B6C9B-F839-4A5F-959D-3CD2CFDF0376}"/>
              </a:ext>
            </a:extLst>
          </p:cNvPr>
          <p:cNvSpPr txBox="1"/>
          <p:nvPr/>
        </p:nvSpPr>
        <p:spPr>
          <a:xfrm>
            <a:off x="8236688" y="4628707"/>
            <a:ext cx="5103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22</a:t>
            </a:r>
          </a:p>
        </p:txBody>
      </p:sp>
    </p:spTree>
    <p:extLst>
      <p:ext uri="{BB962C8B-B14F-4D97-AF65-F5344CB8AC3E}">
        <p14:creationId xmlns:p14="http://schemas.microsoft.com/office/powerpoint/2010/main" val="371195478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DEADLOCK</a:t>
            </a:r>
            <a:endParaRPr b="0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EB1ED06D-D3C6-477B-91AB-A8C4CF89651C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2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0"/>
      <p:bldP spid="3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 dirty="0">
                <a:solidFill>
                  <a:srgbClr val="FFFFFF"/>
                </a:solidFill>
              </a:rPr>
              <a:t>Nada </a:t>
            </a:r>
            <a:r>
              <a:rPr lang="es-ES" b="0" dirty="0" err="1">
                <a:solidFill>
                  <a:srgbClr val="FFFFFF"/>
                </a:solidFill>
              </a:rPr>
              <a:t>mais</a:t>
            </a:r>
            <a:r>
              <a:rPr lang="es-ES" b="0" dirty="0">
                <a:solidFill>
                  <a:srgbClr val="FFFFFF"/>
                </a:solidFill>
              </a:rPr>
              <a:t> que </a:t>
            </a:r>
            <a:r>
              <a:rPr lang="es-ES" b="0" dirty="0" err="1">
                <a:solidFill>
                  <a:srgbClr val="FFFFFF"/>
                </a:solidFill>
              </a:rPr>
              <a:t>um</a:t>
            </a:r>
            <a:r>
              <a:rPr lang="es-ES" b="0" dirty="0">
                <a:solidFill>
                  <a:srgbClr val="FFFFFF"/>
                </a:solidFill>
              </a:rPr>
              <a:t> impasse!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FFFF"/>
                </a:solidFill>
              </a:rPr>
              <a:t>Dois ou mais processos ficam impedidos de continuar suas execuções.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endParaRPr lang="pt-BR" dirty="0">
              <a:solidFill>
                <a:srgbClr val="FFFFFF"/>
              </a:solidFill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r>
              <a:rPr lang="pt-BR" dirty="0"/>
              <a:t>F</a:t>
            </a:r>
            <a:r>
              <a:rPr lang="pt-BR" dirty="0">
                <a:solidFill>
                  <a:srgbClr val="FFFFFF"/>
                </a:solidFill>
              </a:rPr>
              <a:t>icam bloqueados, esperando uns pelos outros.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10CCB75-FB05-49FD-B96C-EA02CC3FFC36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affic Cars GIF - Traffic Cars On My Way - Descubre &amp; Comparte GIFs">
            <a:extLst>
              <a:ext uri="{FF2B5EF4-FFF2-40B4-BE49-F238E27FC236}">
                <a16:creationId xmlns:a16="http://schemas.microsoft.com/office/drawing/2014/main" id="{51651CAD-D114-4A29-9DC9-FD3D31D905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53" y="705093"/>
            <a:ext cx="3733313" cy="3733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F47D121F-53A8-4A57-81AD-D1E24044A5A5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4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ndrew Stuart Tanenbaum – Wikipédia, a enciclopédia livre">
            <a:extLst>
              <a:ext uri="{FF2B5EF4-FFF2-40B4-BE49-F238E27FC236}">
                <a16:creationId xmlns:a16="http://schemas.microsoft.com/office/drawing/2014/main" id="{53F8B89F-909E-4521-80B1-76DB0F459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05" y="-3075"/>
            <a:ext cx="39131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" name="Google Shape;412;p41"/>
          <p:cNvCxnSpPr/>
          <p:nvPr/>
        </p:nvCxnSpPr>
        <p:spPr>
          <a:xfrm>
            <a:off x="4077971" y="2885227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D878E1F-0AB2-4EB1-85C5-0C8B78BD8724}"/>
              </a:ext>
            </a:extLst>
          </p:cNvPr>
          <p:cNvSpPr txBox="1"/>
          <p:nvPr/>
        </p:nvSpPr>
        <p:spPr>
          <a:xfrm>
            <a:off x="4011347" y="1648590"/>
            <a:ext cx="42849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“Um conjunto de processos estará em situação de deadlock se todo processo pertencente ao conjunto estiver esperando por um evento que somente um outro processo desse mesmo conjunto poderá fazer acontecer”.</a:t>
            </a:r>
          </a:p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94159D-E069-4432-9B89-B7EF594A1E0D}"/>
              </a:ext>
            </a:extLst>
          </p:cNvPr>
          <p:cNvSpPr txBox="1"/>
          <p:nvPr/>
        </p:nvSpPr>
        <p:spPr>
          <a:xfrm>
            <a:off x="3900682" y="4822189"/>
            <a:ext cx="2752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Andrew Stuart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Tanenbaum</a:t>
            </a:r>
            <a:endParaRPr lang="pt-BR" sz="1100" i="1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E5DA7431-EA0B-4089-A8F0-65D1D7D951FF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4800" dirty="0" err="1"/>
              <a:t>Banker’s</a:t>
            </a:r>
            <a:r>
              <a:rPr lang="pt-BR" sz="4800" dirty="0"/>
              <a:t> </a:t>
            </a:r>
            <a:r>
              <a:rPr lang="pt-BR" sz="4800" dirty="0" err="1"/>
              <a:t>Algorithm</a:t>
            </a:r>
            <a:endParaRPr lang="pt-BR" sz="4800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7C4F5F18-EF2A-4D47-9211-75599BA188A0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" grpId="0" build="p"/>
      <p:bldP spid="4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3E54D2C-057F-4ACF-B577-9093BBFBF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019" y="0"/>
            <a:ext cx="38576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" name="Google Shape;412;p41"/>
          <p:cNvCxnSpPr/>
          <p:nvPr/>
        </p:nvCxnSpPr>
        <p:spPr>
          <a:xfrm>
            <a:off x="1154562" y="2571750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D878E1F-0AB2-4EB1-85C5-0C8B78BD8724}"/>
              </a:ext>
            </a:extLst>
          </p:cNvPr>
          <p:cNvSpPr txBox="1"/>
          <p:nvPr/>
        </p:nvSpPr>
        <p:spPr>
          <a:xfrm>
            <a:off x="643947" y="1108840"/>
            <a:ext cx="42849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É um método de alocação de recursos para a prevenção de Deadlocks.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Simula decisões de um banqueiro (SO) no empréstimo de dinheiro (recursos) para o cliente (processo) sobre certas condições.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94159D-E069-4432-9B89-B7EF594A1E0D}"/>
              </a:ext>
            </a:extLst>
          </p:cNvPr>
          <p:cNvSpPr txBox="1"/>
          <p:nvPr/>
        </p:nvSpPr>
        <p:spPr>
          <a:xfrm>
            <a:off x="3663107" y="4881890"/>
            <a:ext cx="1613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Edsger</a:t>
            </a:r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Wybe</a:t>
            </a:r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Dijkstra</a:t>
            </a:r>
            <a:endParaRPr lang="pt-BR" sz="1100" i="1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2EFF2954-DE67-4CD0-A473-7A1130593AB9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tx1"/>
                </a:solidFill>
              </a:rPr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35254232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632480"/>
            <a:chOff x="3280880" y="1370833"/>
            <a:chExt cx="4422110" cy="1632480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sp>
        <p:nvSpPr>
          <p:cNvPr id="49" name="CaixaDeTexto 48">
            <a:extLst>
              <a:ext uri="{FF2B5EF4-FFF2-40B4-BE49-F238E27FC236}">
                <a16:creationId xmlns:a16="http://schemas.microsoft.com/office/drawing/2014/main" id="{ECA4F273-D40D-4D8E-93BA-95DB47D4D980}"/>
              </a:ext>
            </a:extLst>
          </p:cNvPr>
          <p:cNvSpPr txBox="1"/>
          <p:nvPr/>
        </p:nvSpPr>
        <p:spPr>
          <a:xfrm>
            <a:off x="8236688" y="4628707"/>
            <a:ext cx="3473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8</a:t>
            </a:r>
          </a:p>
        </p:txBody>
      </p:sp>
    </p:spTree>
    <p:extLst>
      <p:ext uri="{BB962C8B-B14F-4D97-AF65-F5344CB8AC3E}">
        <p14:creationId xmlns:p14="http://schemas.microsoft.com/office/powerpoint/2010/main" val="318120029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522</Words>
  <Application>Microsoft Office PowerPoint</Application>
  <PresentationFormat>Apresentação na tela (16:9)</PresentationFormat>
  <Paragraphs>285</Paragraphs>
  <Slides>23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Nunito Sans Black</vt:lpstr>
      <vt:lpstr>Arial</vt:lpstr>
      <vt:lpstr>Squada One</vt:lpstr>
      <vt:lpstr>Roboto Slab Light</vt:lpstr>
      <vt:lpstr>Calibri</vt:lpstr>
      <vt:lpstr>Roboto Light</vt:lpstr>
      <vt:lpstr>Nunito Sans SemiBold</vt:lpstr>
      <vt:lpstr>Elegant waves by slidesgo</vt:lpstr>
      <vt:lpstr>Identificação de deadlock usando algoritmo do banqueiro</vt:lpstr>
      <vt:lpstr>01</vt:lpstr>
      <vt:lpstr>DEADLOCK</vt:lpstr>
      <vt:lpstr>Nada mais que um impasse!</vt:lpstr>
      <vt:lpstr>Apresentação do PowerPoint</vt:lpstr>
      <vt:lpstr>Apresentação do PowerPoint</vt:lpstr>
      <vt:lpstr>02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03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Identificação de deadlock usando algoritmo do banqueiro</dc:title>
  <dc:creator>Victor Roberto</dc:creator>
  <cp:lastModifiedBy>leonardo carvalho</cp:lastModifiedBy>
  <cp:revision>34</cp:revision>
  <dcterms:modified xsi:type="dcterms:W3CDTF">2022-06-07T15:06:26Z</dcterms:modified>
</cp:coreProperties>
</file>